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47A25-45DF-48A6-A830-55CA4B7C904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D2224-B714-40CA-98BB-C00606F95C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t>Unit 4: Assesment of Basic Reading Skills</a:t>
            </a:r>
          </a:p>
        </p:txBody>
      </p:sp>
      <p:sp>
        <p:nvSpPr>
          <p:cNvPr id="1198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t>NC SIP II 2006</a:t>
            </a: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A71D0-6D79-4150-BDCC-81D6567F0200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198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From McKenna and Stahl </a:t>
            </a:r>
            <a:r>
              <a:rPr lang="en-US" u="sng" smtClean="0">
                <a:latin typeface="Arial" pitchFamily="34" charset="0"/>
                <a:ea typeface="MS PGothic" pitchFamily="34" charset="-128"/>
              </a:rPr>
              <a:t>Assessment for Reading Instruction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Think of assessment as asking questions… 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Is the child able to read text at his or her grade placement level with automatic word recognition and adequate expression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Does the child make use of context?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Is the child fluent?  Read with expression?  For grades 1-3 passage reading fluency is strongly correlated with comprehension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Adequate sight word knowledge?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Decoding strategies?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Phonological awareness?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2.   Is the child able to comprehend the language of the text?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Vocabulary?  knowledge of word meanings is the best predictor of their comprehension </a:t>
            </a:r>
            <a:r>
              <a:rPr lang="en-US" smtClean="0">
                <a:solidFill>
                  <a:schemeClr val="hlink"/>
                </a:solidFill>
                <a:latin typeface="Arial" pitchFamily="34" charset="0"/>
                <a:ea typeface="MS PGothic" pitchFamily="34" charset="-128"/>
              </a:rPr>
              <a:t>(see next slide)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Background knowledge?- must be cautious in accounting for this when assessing; provide multiple passages on familiar and unfamiliar topics when assessing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Able to use common text structures? (structures that are common to particular genres)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Listening comprehension level?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endParaRPr lang="en-US" smtClean="0">
              <a:latin typeface="Arial" pitchFamily="34" charset="0"/>
              <a:ea typeface="MS PGothic" pitchFamily="34" charset="-128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cs typeface="ヒラギノ角ゴ Pro W3"/>
              </a:rPr>
              <a:t>Model of Reading Assessment: Grades 3 and above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2670175"/>
          <a:ext cx="42291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8229600" imgH="4524451" progId="MSGraph.Chart.8">
                  <p:embed followColorScheme="full"/>
                </p:oleObj>
              </mc:Choice>
              <mc:Fallback>
                <p:oleObj name="Chart" r:id="rId4" imgW="8229600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70175"/>
                        <a:ext cx="4229100" cy="23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6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1447800"/>
          <a:ext cx="1222375" cy="552450"/>
        </p:xfrm>
        <a:graphic>
          <a:graphicData uri="http://schemas.openxmlformats.org/drawingml/2006/table">
            <a:tbl>
              <a:tblPr/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Phonological Awareness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/>
            <a:fld id="{65F68A7A-1F62-44A6-8AB9-D73FCBA01843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 algn="l"/>
              <a:t>1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graphicFrame>
        <p:nvGraphicFramePr>
          <p:cNvPr id="284682" name="Group 10"/>
          <p:cNvGraphicFramePr>
            <a:graphicFrameLocks noGrp="1"/>
          </p:cNvGraphicFramePr>
          <p:nvPr/>
        </p:nvGraphicFramePr>
        <p:xfrm>
          <a:off x="2819400" y="1524000"/>
          <a:ext cx="1219200" cy="9448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05" charset="-128"/>
                        </a:rPr>
                        <a:t>Decoding and Sight-Word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688" name="Group 16"/>
          <p:cNvGraphicFramePr>
            <a:graphicFrameLocks noGrp="1"/>
          </p:cNvGraphicFramePr>
          <p:nvPr/>
        </p:nvGraphicFramePr>
        <p:xfrm>
          <a:off x="4495800" y="1600200"/>
          <a:ext cx="1219200" cy="685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Fluency in Context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694" name="Group 22"/>
          <p:cNvGraphicFramePr>
            <a:graphicFrameLocks noGrp="1"/>
          </p:cNvGraphicFramePr>
          <p:nvPr/>
        </p:nvGraphicFramePr>
        <p:xfrm>
          <a:off x="762000" y="53340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General Purposes for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00" name="Group 28"/>
          <p:cNvGraphicFramePr>
            <a:graphicFrameLocks noGrp="1"/>
          </p:cNvGraphicFramePr>
          <p:nvPr/>
        </p:nvGraphicFramePr>
        <p:xfrm>
          <a:off x="2667000" y="53340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Specific Purposes for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06" name="Group 34"/>
          <p:cNvGraphicFramePr>
            <a:graphicFrameLocks noGrp="1"/>
          </p:cNvGraphicFramePr>
          <p:nvPr/>
        </p:nvGraphicFramePr>
        <p:xfrm>
          <a:off x="4419600" y="53340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Knowledge of Strategies for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12" name="Group 40"/>
          <p:cNvGraphicFramePr>
            <a:graphicFrameLocks noGrp="1"/>
          </p:cNvGraphicFramePr>
          <p:nvPr/>
        </p:nvGraphicFramePr>
        <p:xfrm>
          <a:off x="5791200" y="25908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Automatic Word Recognition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18" name="Group 46"/>
          <p:cNvGraphicFramePr>
            <a:graphicFrameLocks noGrp="1"/>
          </p:cNvGraphicFramePr>
          <p:nvPr/>
        </p:nvGraphicFramePr>
        <p:xfrm>
          <a:off x="5715000" y="3505200"/>
          <a:ext cx="1447800" cy="72866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Language Comprehension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24" name="Group 52"/>
          <p:cNvGraphicFramePr>
            <a:graphicFrameLocks noGrp="1"/>
          </p:cNvGraphicFramePr>
          <p:nvPr/>
        </p:nvGraphicFramePr>
        <p:xfrm>
          <a:off x="5791200" y="4495800"/>
          <a:ext cx="1219200" cy="685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Strategic Knowledge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30" name="Group 58"/>
          <p:cNvGraphicFramePr>
            <a:graphicFrameLocks noGrp="1"/>
          </p:cNvGraphicFramePr>
          <p:nvPr/>
        </p:nvGraphicFramePr>
        <p:xfrm>
          <a:off x="7391400" y="3352800"/>
          <a:ext cx="1752600" cy="10668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Reading Comprehension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13" name="AutoShape 64"/>
          <p:cNvSpPr>
            <a:spLocks noChangeArrowheads="1"/>
          </p:cNvSpPr>
          <p:nvPr/>
        </p:nvSpPr>
        <p:spPr bwMode="auto">
          <a:xfrm>
            <a:off x="457200" y="2514600"/>
            <a:ext cx="5029200" cy="2667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84737" name="Group 65"/>
          <p:cNvGraphicFramePr>
            <a:graphicFrameLocks noGrp="1"/>
          </p:cNvGraphicFramePr>
          <p:nvPr/>
        </p:nvGraphicFramePr>
        <p:xfrm>
          <a:off x="1066800" y="2971800"/>
          <a:ext cx="1447800" cy="8382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Vocabulary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68" name="Group 96"/>
          <p:cNvGraphicFramePr>
            <a:graphicFrameLocks noGrp="1"/>
          </p:cNvGraphicFramePr>
          <p:nvPr/>
        </p:nvGraphicFramePr>
        <p:xfrm>
          <a:off x="1066800" y="4114800"/>
          <a:ext cx="1447800" cy="94488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Knowledge of Text and Sentence Structures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49" name="Group 77"/>
          <p:cNvGraphicFramePr>
            <a:graphicFrameLocks noGrp="1"/>
          </p:cNvGraphicFramePr>
          <p:nvPr/>
        </p:nvGraphicFramePr>
        <p:xfrm>
          <a:off x="3352800" y="3276600"/>
          <a:ext cx="1524000" cy="1066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Background Knowledge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32" name="Line 83"/>
          <p:cNvSpPr>
            <a:spLocks noChangeShapeType="1"/>
          </p:cNvSpPr>
          <p:nvPr/>
        </p:nvSpPr>
        <p:spPr bwMode="auto">
          <a:xfrm>
            <a:off x="1981200" y="167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84"/>
          <p:cNvSpPr>
            <a:spLocks noChangeShapeType="1"/>
          </p:cNvSpPr>
          <p:nvPr/>
        </p:nvSpPr>
        <p:spPr bwMode="auto">
          <a:xfrm>
            <a:off x="41148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4" name="Line 85"/>
          <p:cNvSpPr>
            <a:spLocks noChangeShapeType="1"/>
          </p:cNvSpPr>
          <p:nvPr/>
        </p:nvSpPr>
        <p:spPr bwMode="auto">
          <a:xfrm>
            <a:off x="5638800" y="2362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5" name="Line 86"/>
          <p:cNvSpPr>
            <a:spLocks noChangeShapeType="1"/>
          </p:cNvSpPr>
          <p:nvPr/>
        </p:nvSpPr>
        <p:spPr bwMode="auto">
          <a:xfrm>
            <a:off x="70104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87"/>
          <p:cNvSpPr>
            <a:spLocks noChangeShapeType="1"/>
          </p:cNvSpPr>
          <p:nvPr/>
        </p:nvSpPr>
        <p:spPr bwMode="auto">
          <a:xfrm>
            <a:off x="5486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88"/>
          <p:cNvSpPr>
            <a:spLocks noChangeShapeType="1"/>
          </p:cNvSpPr>
          <p:nvPr/>
        </p:nvSpPr>
        <p:spPr bwMode="auto">
          <a:xfrm>
            <a:off x="7162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89"/>
          <p:cNvSpPr>
            <a:spLocks noChangeShapeType="1"/>
          </p:cNvSpPr>
          <p:nvPr/>
        </p:nvSpPr>
        <p:spPr bwMode="auto">
          <a:xfrm flipV="1">
            <a:off x="7010400" y="4419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90"/>
          <p:cNvSpPr>
            <a:spLocks noChangeShapeType="1"/>
          </p:cNvSpPr>
          <p:nvPr/>
        </p:nvSpPr>
        <p:spPr bwMode="auto">
          <a:xfrm flipV="1">
            <a:off x="56388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91"/>
          <p:cNvSpPr>
            <a:spLocks noChangeShapeType="1"/>
          </p:cNvSpPr>
          <p:nvPr/>
        </p:nvSpPr>
        <p:spPr bwMode="auto">
          <a:xfrm>
            <a:off x="39624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92"/>
          <p:cNvSpPr>
            <a:spLocks noChangeShapeType="1"/>
          </p:cNvSpPr>
          <p:nvPr/>
        </p:nvSpPr>
        <p:spPr bwMode="auto">
          <a:xfrm>
            <a:off x="2057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2" name="Text Box 93"/>
          <p:cNvSpPr txBox="1">
            <a:spLocks noChangeArrowheads="1"/>
          </p:cNvSpPr>
          <p:nvPr/>
        </p:nvSpPr>
        <p:spPr bwMode="auto">
          <a:xfrm>
            <a:off x="5638800" y="6400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McKenna &amp; Stahl 2009</a:t>
            </a:r>
          </a:p>
        </p:txBody>
      </p:sp>
      <p:sp>
        <p:nvSpPr>
          <p:cNvPr id="2143" name="Text Box 94"/>
          <p:cNvSpPr txBox="1">
            <a:spLocks noChangeArrowheads="1"/>
          </p:cNvSpPr>
          <p:nvPr/>
        </p:nvSpPr>
        <p:spPr bwMode="auto">
          <a:xfrm>
            <a:off x="762000" y="2133600"/>
            <a:ext cx="1371600" cy="319088"/>
          </a:xfrm>
          <a:prstGeom prst="rect">
            <a:avLst/>
          </a:prstGeom>
          <a:solidFill>
            <a:srgbClr val="F0AEE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Print Concepts</a:t>
            </a:r>
          </a:p>
        </p:txBody>
      </p:sp>
      <p:sp>
        <p:nvSpPr>
          <p:cNvPr id="2144" name="Line 95"/>
          <p:cNvSpPr>
            <a:spLocks noChangeShapeType="1"/>
          </p:cNvSpPr>
          <p:nvPr/>
        </p:nvSpPr>
        <p:spPr bwMode="auto">
          <a:xfrm>
            <a:off x="22098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Wingdings</vt:lpstr>
      <vt:lpstr>ヒラギノ角ゴ Pro W3</vt:lpstr>
      <vt:lpstr>Office Theme</vt:lpstr>
      <vt:lpstr>Chart</vt:lpstr>
      <vt:lpstr>Model of Reading Assessment: Grades 3 and above</vt:lpstr>
    </vt:vector>
  </TitlesOfParts>
  <Company>NCDPI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Reading Assessment: Grades 3 and above</dc:title>
  <dc:creator>Jennifer Averitt</dc:creator>
  <cp:lastModifiedBy>Jennifer Averitt</cp:lastModifiedBy>
  <cp:revision>2</cp:revision>
  <dcterms:created xsi:type="dcterms:W3CDTF">2011-05-18T19:03:17Z</dcterms:created>
  <dcterms:modified xsi:type="dcterms:W3CDTF">2017-10-24T11:22:57Z</dcterms:modified>
</cp:coreProperties>
</file>