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15291-49F2-41D6-8D63-D8B21E819D05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06241-11C8-42F9-8743-CE37B6E611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0244DA-0997-4839-B38A-D38EF79067F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WhitebackPPTCover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F23AF-56EB-4A86-8E26-F41425D85723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E91C0-5A61-4BC1-B22F-735708CFB102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8833F-1839-4B9E-9FFA-53AF3793C97C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62ABD-5F3B-422E-812F-C73213E259BE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F5EC9-F779-4D59-A35D-BD3CE37C2B6B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B37C6-137A-4DEA-B41C-248B32F205A3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F505F-EA86-4343-8433-B8C95B69C346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3CC33"/>
          </a:solidFill>
          <a:ln w="76200">
            <a:solidFill>
              <a:srgbClr val="FFFF00"/>
            </a:solidFill>
          </a:ln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7043-C894-493E-8C3E-924915EC9B8B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16631-0398-4C1A-A9A7-519F26676FFC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46A2F-1807-4AE0-B18B-066303BFE881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8FB6F-2FAC-4FAE-9D1E-1A8AC36BFE08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DAB39-8745-4DF1-95AC-C0720B3636DC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7F94C-5C3C-4932-940C-AE5D5FC65E4B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6406B-FC2E-4CF2-9F6C-DB5AC9D06085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D44AE-C571-4803-BD4E-813A46923BA3}" type="slidenum">
              <a:rPr lang="en-US">
                <a:solidFill>
                  <a:srgbClr val="91919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WhitebackPPTCover4_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175" y="7938"/>
            <a:ext cx="9137650" cy="684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400">
                <a:solidFill>
                  <a:schemeClr val="folHlink"/>
                </a:solidFill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805EE481-093F-4F83-B3EB-BBA1DFF5F08E}" type="slidenum">
              <a:rPr lang="en-US">
                <a:solidFill>
                  <a:srgbClr val="919191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91919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B4C12C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6185AB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185AB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6185AB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6185AB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6185A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609600" y="990600"/>
            <a:ext cx="7696200" cy="1905000"/>
          </a:xfrm>
          <a:prstGeom prst="rightArrow">
            <a:avLst>
              <a:gd name="adj1" fmla="val 50000"/>
              <a:gd name="adj2" fmla="val 101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152400" y="1828800"/>
            <a:ext cx="830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</a:rPr>
              <a:t>        K	      1	         2	            </a:t>
            </a:r>
            <a:r>
              <a:rPr lang="en-US" sz="2400" b="1">
                <a:solidFill>
                  <a:srgbClr val="FF0000"/>
                </a:solidFill>
              </a:rPr>
              <a:t>3	 4	    5…	      …8+</a:t>
            </a: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1447800" y="2667000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3493" name="AutoShape 5"/>
          <p:cNvSpPr>
            <a:spLocks noChangeArrowheads="1"/>
          </p:cNvSpPr>
          <p:nvPr/>
        </p:nvSpPr>
        <p:spPr bwMode="auto">
          <a:xfrm>
            <a:off x="152400" y="2667000"/>
            <a:ext cx="1143000" cy="10668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0" y="2971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Phonological awareness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1447800" y="2743200"/>
            <a:ext cx="1066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Alphabet</a:t>
            </a: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1447800" y="3124200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1447800" y="3200400"/>
            <a:ext cx="137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Sounds</a:t>
            </a:r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2362200" y="2667000"/>
            <a:ext cx="990600" cy="10668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2362200" y="2743200"/>
            <a:ext cx="990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Anglo-Saxon consonants and vowels</a:t>
            </a:r>
          </a:p>
        </p:txBody>
      </p:sp>
      <p:sp>
        <p:nvSpPr>
          <p:cNvPr id="63500" name="AutoShape 12"/>
          <p:cNvSpPr>
            <a:spLocks noChangeArrowheads="1"/>
          </p:cNvSpPr>
          <p:nvPr/>
        </p:nvSpPr>
        <p:spPr bwMode="auto">
          <a:xfrm>
            <a:off x="3581400" y="2743200"/>
            <a:ext cx="1066800" cy="4572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429000" y="2743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Compound Words</a:t>
            </a:r>
          </a:p>
        </p:txBody>
      </p:sp>
      <p:sp>
        <p:nvSpPr>
          <p:cNvPr id="63502" name="AutoShape 14"/>
          <p:cNvSpPr>
            <a:spLocks noChangeArrowheads="1"/>
          </p:cNvSpPr>
          <p:nvPr/>
        </p:nvSpPr>
        <p:spPr bwMode="auto">
          <a:xfrm>
            <a:off x="3505200" y="3276600"/>
            <a:ext cx="1143000" cy="6858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3429000" y="3352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Prefixes and Suffixes</a:t>
            </a:r>
          </a:p>
        </p:txBody>
      </p:sp>
      <p:sp>
        <p:nvSpPr>
          <p:cNvPr id="63504" name="AutoShape 16"/>
          <p:cNvSpPr>
            <a:spLocks noChangeArrowheads="1"/>
          </p:cNvSpPr>
          <p:nvPr/>
        </p:nvSpPr>
        <p:spPr bwMode="auto">
          <a:xfrm>
            <a:off x="3505200" y="4038600"/>
            <a:ext cx="1143000" cy="10668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3657600" y="4038600"/>
            <a:ext cx="76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Syllable and syllable division patterns</a:t>
            </a:r>
          </a:p>
        </p:txBody>
      </p:sp>
      <p:sp>
        <p:nvSpPr>
          <p:cNvPr id="63506" name="AutoShape 18"/>
          <p:cNvSpPr>
            <a:spLocks noChangeArrowheads="1"/>
          </p:cNvSpPr>
          <p:nvPr/>
        </p:nvSpPr>
        <p:spPr bwMode="auto">
          <a:xfrm>
            <a:off x="4953000" y="3048000"/>
            <a:ext cx="762000" cy="6096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5105400" y="3124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Latin roots</a:t>
            </a:r>
          </a:p>
        </p:txBody>
      </p:sp>
      <p:sp>
        <p:nvSpPr>
          <p:cNvPr id="63508" name="AutoShape 20"/>
          <p:cNvSpPr>
            <a:spLocks noChangeArrowheads="1"/>
          </p:cNvSpPr>
          <p:nvPr/>
        </p:nvSpPr>
        <p:spPr bwMode="auto">
          <a:xfrm>
            <a:off x="4800600" y="3886200"/>
            <a:ext cx="1143000" cy="10668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4953000" y="3962400"/>
            <a:ext cx="83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Review of all previous material</a:t>
            </a:r>
          </a:p>
        </p:txBody>
      </p:sp>
      <p:sp>
        <p:nvSpPr>
          <p:cNvPr id="63510" name="AutoShape 22"/>
          <p:cNvSpPr>
            <a:spLocks noChangeArrowheads="1"/>
          </p:cNvSpPr>
          <p:nvPr/>
        </p:nvSpPr>
        <p:spPr bwMode="auto">
          <a:xfrm>
            <a:off x="6096000" y="3048000"/>
            <a:ext cx="1219200" cy="8382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Greek Combining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prstClr val="black"/>
                </a:solidFill>
              </a:rPr>
              <a:t>Forms</a:t>
            </a: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533400" y="381000"/>
            <a:ext cx="5715000" cy="954088"/>
          </a:xfrm>
          <a:prstGeom prst="rect">
            <a:avLst/>
          </a:prstGeom>
          <a:solidFill>
            <a:srgbClr val="00B050"/>
          </a:solidFill>
          <a:ln w="762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prstClr val="white"/>
                </a:solidFill>
              </a:rPr>
              <a:t>The Continuum of Integrated Decoding and Spelling Instruction</a:t>
            </a: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5943600" y="5638800"/>
            <a:ext cx="24384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</a:rPr>
              <a:t>From Marcia Henry’s</a:t>
            </a: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</a:rPr>
              <a:t>  “Unlocking Literacy”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6185AB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6185AB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ヒラギノ角ゴ Pro W3</vt:lpstr>
      <vt:lpstr>Blank Presentation</vt:lpstr>
      <vt:lpstr>PowerPoint Presentation</vt:lpstr>
    </vt:vector>
  </TitlesOfParts>
  <Company>NCDPI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Averitt</dc:creator>
  <cp:lastModifiedBy>Jennifer Averitt</cp:lastModifiedBy>
  <cp:revision>2</cp:revision>
  <dcterms:created xsi:type="dcterms:W3CDTF">2011-05-19T14:41:35Z</dcterms:created>
  <dcterms:modified xsi:type="dcterms:W3CDTF">2017-10-24T11:29:29Z</dcterms:modified>
</cp:coreProperties>
</file>